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29"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1143000" y="685800"/>
            <a:ext cx="4572000" cy="3429000"/>
          </a:xfrm>
          <a:prstGeom prst="rect">
            <a:avLst/>
          </a:prstGeom>
        </p:spPr>
        <p:txBody>
          <a:bodyPr/>
          <a:lstStyle/>
          <a:p>
            <a:endParaRPr/>
          </a:p>
        </p:txBody>
      </p:sp>
      <p:sp>
        <p:nvSpPr>
          <p:cNvPr id="55" name="Shape 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endParaRPr/>
          </a:p>
        </p:txBody>
      </p:sp>
      <p:sp>
        <p:nvSpPr>
          <p:cNvPr id="97" name="Shape 97"/>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a:t>
            </a:r>
          </a:p>
          <a:p>
            <a:pPr marL="228600" indent="-228600" defTabSz="456696">
              <a:lnSpc>
                <a:spcPct val="100000"/>
              </a:lnSpc>
              <a:buSzPct val="100000"/>
              <a:buAutoNum type="arabicParenR"/>
              <a:defRPr sz="1200">
                <a:latin typeface="+mn-lt"/>
                <a:ea typeface="+mn-ea"/>
                <a:cs typeface="+mn-cs"/>
                <a:sym typeface="Helvetica"/>
              </a:defRPr>
            </a:pPr>
            <a:r>
              <a:t>Drag and Drop your image</a:t>
            </a:r>
          </a:p>
          <a:p>
            <a:pPr marL="228600" indent="-228600" defTabSz="456696">
              <a:lnSpc>
                <a:spcPct val="100000"/>
              </a:lnSpc>
              <a:buSzPct val="100000"/>
              <a:buAutoNum type="arabicParenR"/>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xfrm>
            <a:off x="381000" y="685800"/>
            <a:ext cx="6096000" cy="3429000"/>
          </a:xfrm>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a:t>
            </a:r>
          </a:p>
          <a:p>
            <a:pPr marL="228600" indent="-228600" defTabSz="456696">
              <a:lnSpc>
                <a:spcPct val="100000"/>
              </a:lnSpc>
              <a:buSzPct val="100000"/>
              <a:buAutoNum type="arabicParenR"/>
              <a:defRPr sz="1200">
                <a:latin typeface="+mn-lt"/>
                <a:ea typeface="+mn-ea"/>
                <a:cs typeface="+mn-cs"/>
                <a:sym typeface="Helvetica"/>
              </a:defRPr>
            </a:pPr>
            <a:r>
              <a:t>Drag and Drop your image</a:t>
            </a:r>
          </a:p>
          <a:p>
            <a:pPr marL="228600" indent="-228600" defTabSz="456696">
              <a:lnSpc>
                <a:spcPct val="100000"/>
              </a:lnSpc>
              <a:buSzPct val="100000"/>
              <a:buAutoNum type="arabicParenR"/>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829037" y="3689380"/>
            <a:ext cx="20729101" cy="4083020"/>
          </a:xfrm>
          <a:prstGeom prst="rect">
            <a:avLst/>
          </a:prstGeom>
        </p:spPr>
        <p:txBody>
          <a:bodyPr/>
          <a:lstStyle/>
          <a:p>
            <a:r>
              <a:t>Title Text</a:t>
            </a:r>
          </a:p>
        </p:txBody>
      </p:sp>
      <p:sp>
        <p:nvSpPr>
          <p:cNvPr id="12" name="Body Level One…"/>
          <p:cNvSpPr txBox="1">
            <a:spLocks noGrp="1"/>
          </p:cNvSpPr>
          <p:nvPr>
            <p:ph type="body" sz="half" idx="1"/>
          </p:nvPr>
        </p:nvSpPr>
        <p:spPr>
          <a:xfrm>
            <a:off x="3658075" y="7772400"/>
            <a:ext cx="17071025" cy="5943600"/>
          </a:xfrm>
          <a:prstGeom prst="rect">
            <a:avLst/>
          </a:prstGeom>
        </p:spPr>
        <p:txBody>
          <a:bodyPr>
            <a:normAutofit/>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elcome Message">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Welcome Message">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xfrm>
            <a:off x="17475200" y="12344400"/>
            <a:ext cx="5689600" cy="736601"/>
          </a:xfrm>
          <a:prstGeom prst="rect">
            <a:avLst/>
          </a:prstGeom>
          <a:solidFill>
            <a:srgbClr val="EEECE1"/>
          </a:solidFill>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reaks">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7475200" y="12344400"/>
            <a:ext cx="5689600" cy="736601"/>
          </a:xfrm>
          <a:prstGeom prst="rect">
            <a:avLst/>
          </a:prstGeom>
          <a:solidFill>
            <a:srgbClr val="EEECE1"/>
          </a:solidFill>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fld id="{86CB4B4D-7CA3-9044-876B-883B54F8677D}" type="slidenum">
              <a:t>‹#›</a:t>
            </a:fld>
            <a:endParaRPr/>
          </a:p>
        </p:txBody>
      </p:sp>
      <p:sp>
        <p:nvSpPr>
          <p:cNvPr id="3"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 xmlns:ma14="http://schemas.microsoft.com/office/mac/drawingml/2011/main" val="1"/>
            </a:ext>
          </a:extLst>
        </p:spPr>
        <p:txBody>
          <a:bodyPr lIns="108744" tIns="108744" rIns="108744" bIns="108744" anchor="ctr"/>
          <a:lstStyle/>
          <a:p>
            <a:r>
              <a:t>Title Text</a:t>
            </a:r>
          </a:p>
        </p:txBody>
      </p:sp>
      <p:sp>
        <p:nvSpPr>
          <p:cNvPr id="4"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 xmlns:ma14="http://schemas.microsoft.com/office/mac/drawingml/2011/main" val="1"/>
            </a:ext>
          </a:extLst>
        </p:spPr>
        <p:txBody>
          <a:bodyPr lIns="108744" tIns="108744" rIns="108744" bIns="108744"/>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hyperlink" Target="https://graphicriver.net/collections/4804475-presentations?ref=MooncityDesig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hyperlink" Target="https://openweathermap.org/api" TargetMode="External"/><Relationship Id="rId3" Type="http://schemas.openxmlformats.org/officeDocument/2006/relationships/image" Target="../media/image6.tif"/><Relationship Id="rId7" Type="http://schemas.openxmlformats.org/officeDocument/2006/relationships/hyperlink" Target="http://www.data.jma.go.jp/developer/index.html" TargetMode="External"/><Relationship Id="rId2" Type="http://schemas.openxmlformats.org/officeDocument/2006/relationships/image" Target="../media/image5.tif"/><Relationship Id="rId1" Type="http://schemas.openxmlformats.org/officeDocument/2006/relationships/slideLayout" Target="../slideLayouts/slideLayout6.xml"/><Relationship Id="rId6" Type="http://schemas.openxmlformats.org/officeDocument/2006/relationships/hyperlink" Target="http://www.data.gov.tw/" TargetMode="Externa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6.xml"/><Relationship Id="rId5" Type="http://schemas.openxmlformats.org/officeDocument/2006/relationships/image" Target="../media/image8.tif"/><Relationship Id="rId4" Type="http://schemas.openxmlformats.org/officeDocument/2006/relationships/image" Target="../media/image7.t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7" Type="http://schemas.openxmlformats.org/officeDocument/2006/relationships/image" Target="../media/image20.tif"/><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tif"/><Relationship Id="rId5" Type="http://schemas.openxmlformats.org/officeDocument/2006/relationships/image" Target="../media/image18.tif"/><Relationship Id="rId4" Type="http://schemas.openxmlformats.org/officeDocument/2006/relationships/image" Target="../media/image1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15400" b="1">
                <a:solidFill>
                  <a:srgbClr val="5DE5E5"/>
                </a:solidFill>
                <a:latin typeface="+mn-lt"/>
                <a:ea typeface="+mn-ea"/>
                <a:cs typeface="+mn-cs"/>
                <a:sym typeface="Helvetica"/>
              </a:defRPr>
            </a:lvl1pPr>
          </a:lstStyle>
          <a:p>
            <a:pPr>
              <a:defRPr sz="4300" b="0">
                <a:solidFill>
                  <a:srgbClr val="000000"/>
                </a:solidFill>
                <a:latin typeface="Calibri"/>
                <a:ea typeface="Calibri"/>
                <a:cs typeface="Calibri"/>
                <a:sym typeface="Calibri"/>
              </a:defRPr>
            </a:pPr>
            <a:r>
              <a:rPr sz="15400" b="1">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blurRad="38100" dist="38100" dir="2700000" rotWithShape="0">
                    <a:srgbClr val="000000"/>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10</a:t>
            </a:fld>
            <a:endParaRPr/>
          </a:p>
        </p:txBody>
      </p:sp>
      <p:sp>
        <p:nvSpPr>
          <p:cNvPr id="235" name="01.…"/>
          <p:cNvSpPr txBox="1"/>
          <p:nvPr/>
        </p:nvSpPr>
        <p:spPr>
          <a:xfrm>
            <a:off x="1914724" y="8189224"/>
            <a:ext cx="3973550" cy="31165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r>
              <a:rPr sz="6400">
                <a:solidFill>
                  <a:srgbClr val="808080"/>
                </a:solidFill>
                <a:latin typeface="+mn-lt"/>
                <a:ea typeface="+mn-ea"/>
                <a:cs typeface="+mn-cs"/>
                <a:sym typeface="Helvetica"/>
              </a:rPr>
              <a:t>01.</a:t>
            </a:r>
          </a:p>
          <a:p>
            <a:r>
              <a:rPr sz="2400">
                <a:solidFill>
                  <a:srgbClr val="808080"/>
                </a:solidFill>
                <a:latin typeface="+mn-lt"/>
                <a:ea typeface="+mn-ea"/>
                <a:cs typeface="+mn-cs"/>
                <a:sym typeface="Helvetica"/>
              </a:rPr>
              <a:t>Project One.</a:t>
            </a:r>
          </a:p>
          <a:p>
            <a:endParaRPr sz="2400">
              <a:solidFill>
                <a:srgbClr val="808080"/>
              </a:solidFill>
              <a:latin typeface="+mn-lt"/>
              <a:ea typeface="+mn-ea"/>
              <a:cs typeface="+mn-cs"/>
              <a:sym typeface="Helvetica"/>
            </a:endParaRPr>
          </a:p>
          <a:p>
            <a:r>
              <a:rPr sz="2700">
                <a:solidFill>
                  <a:srgbClr val="808080"/>
                </a:solidFill>
                <a:latin typeface="+mn-lt"/>
                <a:ea typeface="+mn-ea"/>
                <a:cs typeface="+mn-cs"/>
                <a:sym typeface="Helvetica"/>
              </a:rPr>
              <a:t>Lorem ipsum dolor sit amet, consectetur adipiscing elit.</a:t>
            </a:r>
          </a:p>
        </p:txBody>
      </p:sp>
      <p:sp>
        <p:nvSpPr>
          <p:cNvPr id="236" name="02.…"/>
          <p:cNvSpPr txBox="1"/>
          <p:nvPr/>
        </p:nvSpPr>
        <p:spPr>
          <a:xfrm>
            <a:off x="7114722" y="8189224"/>
            <a:ext cx="3973550" cy="26339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r>
              <a:rPr sz="6400">
                <a:solidFill>
                  <a:srgbClr val="808080"/>
                </a:solidFill>
                <a:latin typeface="+mn-lt"/>
                <a:ea typeface="+mn-ea"/>
                <a:cs typeface="+mn-cs"/>
                <a:sym typeface="Helvetica"/>
              </a:rPr>
              <a:t>02.</a:t>
            </a:r>
          </a:p>
          <a:p>
            <a:r>
              <a:rPr sz="2400">
                <a:solidFill>
                  <a:srgbClr val="808080"/>
                </a:solidFill>
                <a:latin typeface="+mn-lt"/>
                <a:ea typeface="+mn-ea"/>
                <a:cs typeface="+mn-cs"/>
                <a:sym typeface="Helvetica"/>
              </a:rPr>
              <a:t>Project Two</a:t>
            </a:r>
          </a:p>
          <a:p>
            <a:endParaRPr sz="2400">
              <a:solidFill>
                <a:srgbClr val="808080"/>
              </a:solidFill>
              <a:latin typeface="+mn-lt"/>
              <a:ea typeface="+mn-ea"/>
              <a:cs typeface="+mn-cs"/>
              <a:sym typeface="Helvetica"/>
            </a:endParaRPr>
          </a:p>
          <a:p>
            <a:r>
              <a:rPr sz="2400">
                <a:solidFill>
                  <a:srgbClr val="808080"/>
                </a:solidFill>
                <a:latin typeface="+mn-lt"/>
                <a:ea typeface="+mn-ea"/>
                <a:cs typeface="+mn-cs"/>
                <a:sym typeface="Helvetica"/>
              </a:rPr>
              <a:t>Lorem ipsum dolor sit amet, consectetur adipiscing elit.</a:t>
            </a:r>
          </a:p>
        </p:txBody>
      </p:sp>
      <p:sp>
        <p:nvSpPr>
          <p:cNvPr id="237" name="03.…"/>
          <p:cNvSpPr txBox="1"/>
          <p:nvPr/>
        </p:nvSpPr>
        <p:spPr>
          <a:xfrm>
            <a:off x="12314718" y="8189224"/>
            <a:ext cx="3973550" cy="30403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r>
              <a:rPr sz="6400">
                <a:solidFill>
                  <a:srgbClr val="808080"/>
                </a:solidFill>
                <a:latin typeface="+mn-lt"/>
                <a:ea typeface="+mn-ea"/>
                <a:cs typeface="+mn-cs"/>
                <a:sym typeface="Helvetica"/>
              </a:rPr>
              <a:t>03.</a:t>
            </a:r>
          </a:p>
          <a:p>
            <a:r>
              <a:rPr sz="2400">
                <a:solidFill>
                  <a:srgbClr val="808080"/>
                </a:solidFill>
                <a:latin typeface="+mn-lt"/>
                <a:ea typeface="+mn-ea"/>
                <a:cs typeface="+mn-cs"/>
                <a:sym typeface="Helvetica"/>
              </a:rPr>
              <a:t>Project Three</a:t>
            </a:r>
          </a:p>
          <a:p>
            <a:endParaRPr sz="1900">
              <a:solidFill>
                <a:srgbClr val="808080"/>
              </a:solidFill>
              <a:latin typeface="+mn-lt"/>
              <a:ea typeface="+mn-ea"/>
              <a:cs typeface="+mn-cs"/>
              <a:sym typeface="Helvetica"/>
            </a:endParaRPr>
          </a:p>
          <a:p>
            <a:r>
              <a:rPr sz="2700">
                <a:solidFill>
                  <a:srgbClr val="808080"/>
                </a:solidFill>
                <a:latin typeface="+mn-lt"/>
                <a:ea typeface="+mn-ea"/>
                <a:cs typeface="+mn-cs"/>
                <a:sym typeface="Helvetica"/>
              </a:rPr>
              <a:t>Lorem ipsum dolor sit amet, consectetur adipiscing elit.</a:t>
            </a:r>
          </a:p>
        </p:txBody>
      </p:sp>
      <p:sp>
        <p:nvSpPr>
          <p:cNvPr id="238" name="04.…"/>
          <p:cNvSpPr txBox="1"/>
          <p:nvPr/>
        </p:nvSpPr>
        <p:spPr>
          <a:xfrm>
            <a:off x="17514715" y="8189224"/>
            <a:ext cx="3973550" cy="26339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r>
              <a:rPr sz="6400">
                <a:solidFill>
                  <a:srgbClr val="808080"/>
                </a:solidFill>
                <a:latin typeface="+mn-lt"/>
                <a:ea typeface="+mn-ea"/>
                <a:cs typeface="+mn-cs"/>
                <a:sym typeface="Helvetica"/>
              </a:rPr>
              <a:t>04.</a:t>
            </a:r>
          </a:p>
          <a:p>
            <a:r>
              <a:rPr sz="2400">
                <a:solidFill>
                  <a:srgbClr val="808080"/>
                </a:solidFill>
                <a:latin typeface="+mn-lt"/>
                <a:ea typeface="+mn-ea"/>
                <a:cs typeface="+mn-cs"/>
                <a:sym typeface="Helvetica"/>
              </a:rPr>
              <a:t>Project Four</a:t>
            </a:r>
          </a:p>
          <a:p>
            <a:endParaRPr sz="2400">
              <a:solidFill>
                <a:srgbClr val="808080"/>
              </a:solidFill>
              <a:latin typeface="Open Sans Light"/>
              <a:ea typeface="Open Sans Light"/>
              <a:cs typeface="Open Sans Light"/>
              <a:sym typeface="Open Sans Light"/>
            </a:endParaRPr>
          </a:p>
          <a:p>
            <a:r>
              <a:rPr sz="2400">
                <a:solidFill>
                  <a:srgbClr val="808080"/>
                </a:solidFill>
                <a:latin typeface="+mn-lt"/>
                <a:ea typeface="+mn-ea"/>
                <a:cs typeface="+mn-cs"/>
                <a:sym typeface="Helvetica"/>
              </a:rPr>
              <a:t>Lorem ipsum dolor sit amet, consectetur adipiscing elit.</a:t>
            </a:r>
          </a:p>
        </p:txBody>
      </p:sp>
      <p:sp>
        <p:nvSpPr>
          <p:cNvPr id="239" name="How to use?"/>
          <p:cNvSpPr txBox="1"/>
          <p:nvPr/>
        </p:nvSpPr>
        <p:spPr>
          <a:xfrm>
            <a:off x="1400413" y="953164"/>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r>
              <a:t>How to use?</a:t>
            </a:r>
          </a:p>
        </p:txBody>
      </p:sp>
      <p:sp>
        <p:nvSpPr>
          <p:cNvPr id="240" name="Easier than your imagine"/>
          <p:cNvSpPr txBox="1"/>
          <p:nvPr/>
        </p:nvSpPr>
        <p:spPr>
          <a:xfrm>
            <a:off x="1446790" y="1951975"/>
            <a:ext cx="21586690" cy="9042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lstStyle>
          <a:p>
            <a:r>
              <a:t>Easier than your imagine</a:t>
            </a:r>
          </a:p>
        </p:txBody>
      </p:sp>
      <p:sp>
        <p:nvSpPr>
          <p:cNvPr id="241"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2"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3"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4"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9"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50" name="Our Growth…"/>
          <p:cNvSpPr txBox="1"/>
          <p:nvPr/>
        </p:nvSpPr>
        <p:spPr>
          <a:xfrm>
            <a:off x="19056883" y="2809124"/>
            <a:ext cx="4311546" cy="26974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Our Growth</a:t>
            </a:r>
          </a:p>
          <a:p>
            <a:pPr algn="ctr"/>
            <a:r>
              <a:rPr sz="3700">
                <a:solidFill>
                  <a:srgbClr val="FFFFFF"/>
                </a:solidFill>
                <a:latin typeface="+mn-lt"/>
                <a:ea typeface="+mn-ea"/>
                <a:cs typeface="+mn-cs"/>
                <a:sym typeface="Helvetica"/>
              </a:rPr>
              <a:t>—</a:t>
            </a:r>
          </a:p>
          <a:p>
            <a:pPr algn="ctr"/>
            <a:r>
              <a:rPr sz="2800">
                <a:solidFill>
                  <a:srgbClr val="FFFFFF"/>
                </a:solidFill>
                <a:latin typeface="+mn-lt"/>
                <a:ea typeface="+mn-ea"/>
                <a:cs typeface="+mn-cs"/>
                <a:sym typeface="Helvetica"/>
              </a:rPr>
              <a:t>Lorem ipsum dolor sit amet, consectetur adipiscing elit.</a:t>
            </a:r>
          </a:p>
        </p:txBody>
      </p:sp>
      <p:grpSp>
        <p:nvGrpSpPr>
          <p:cNvPr id="257" name="Group"/>
          <p:cNvGrpSpPr/>
          <p:nvPr/>
        </p:nvGrpSpPr>
        <p:grpSpPr>
          <a:xfrm>
            <a:off x="20392518" y="788463"/>
            <a:ext cx="1543788" cy="1579378"/>
            <a:chOff x="0" y="0"/>
            <a:chExt cx="1543787" cy="1579377"/>
          </a:xfrm>
        </p:grpSpPr>
        <p:sp>
          <p:nvSpPr>
            <p:cNvPr id="251"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2"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3"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4"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5"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256"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12</a:t>
            </a:fld>
            <a:endParaRPr/>
          </a:p>
        </p:txBody>
      </p:sp>
      <p:sp>
        <p:nvSpPr>
          <p:cNvPr id="262"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p>
          <a:p>
            <a:pPr marL="685833" indent="-685833" algn="just">
              <a:lnSpc>
                <a:spcPct val="120000"/>
              </a:lnSpc>
              <a:buClr>
                <a:schemeClr val="accent2"/>
              </a:buClr>
              <a:buSzPct val="100000"/>
              <a:buFont typeface="Helvetica"/>
              <a:buAutoNum type="arabicPeriod"/>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63" name="Full Width Text Sample"/>
          <p:cNvSpPr txBox="1"/>
          <p:nvPr/>
        </p:nvSpPr>
        <p:spPr>
          <a:xfrm>
            <a:off x="1400413" y="953164"/>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64" name="Write a subtitle here"/>
          <p:cNvSpPr txBox="1"/>
          <p:nvPr/>
        </p:nvSpPr>
        <p:spPr>
          <a:xfrm>
            <a:off x="1446790" y="1951975"/>
            <a:ext cx="21586690" cy="802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13</a:t>
            </a:fld>
            <a:endParaRPr/>
          </a:p>
        </p:txBody>
      </p:sp>
      <p:sp>
        <p:nvSpPr>
          <p:cNvPr id="267"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68" name="Two Columns Sample"/>
          <p:cNvSpPr txBox="1"/>
          <p:nvPr/>
        </p:nvSpPr>
        <p:spPr>
          <a:xfrm>
            <a:off x="1400413" y="953164"/>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69" name="Write a subtitle here"/>
          <p:cNvSpPr txBox="1"/>
          <p:nvPr/>
        </p:nvSpPr>
        <p:spPr>
          <a:xfrm>
            <a:off x="1446790" y="1951975"/>
            <a:ext cx="21586690" cy="802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pic>
        <p:nvPicPr>
          <p:cNvPr id="272" name="boston_panorama-wallpaper-1920x1080.jpg" descr="boston_panorama-wallpaper-1920x1080.jpg"/>
          <p:cNvPicPr>
            <a:picLocks noChangeAspect="1"/>
          </p:cNvPicPr>
          <p:nvPr/>
        </p:nvPicPr>
        <p:blipFill>
          <a:blip r:embed="rId4">
            <a:extLst/>
          </a:blip>
          <a:srcRect l="1984" r="1983"/>
          <a:stretch>
            <a:fillRect/>
          </a:stretch>
        </p:blipFill>
        <p:spPr>
          <a:xfrm>
            <a:off x="0" y="0"/>
            <a:ext cx="24387176" cy="13716000"/>
          </a:xfrm>
          <a:prstGeom prst="rect">
            <a:avLst/>
          </a:prstGeom>
          <a:ln w="12700">
            <a:miter lim="400000"/>
          </a:ln>
        </p:spPr>
      </p:pic>
      <p:sp>
        <p:nvSpPr>
          <p:cNvPr id="273"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74" name="WeavelBot…"/>
          <p:cNvSpPr txBox="1"/>
          <p:nvPr/>
        </p:nvSpPr>
        <p:spPr>
          <a:xfrm>
            <a:off x="10040690" y="6087267"/>
            <a:ext cx="4311546" cy="26974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WeavelBot</a:t>
            </a:r>
          </a:p>
          <a:p>
            <a:pPr algn="ctr"/>
            <a:r>
              <a:rPr sz="3700">
                <a:solidFill>
                  <a:srgbClr val="FFFFFF"/>
                </a:solidFill>
                <a:latin typeface="+mn-lt"/>
                <a:ea typeface="+mn-ea"/>
                <a:cs typeface="+mn-cs"/>
                <a:sym typeface="Helvetica"/>
              </a:rPr>
              <a:t>—</a:t>
            </a:r>
          </a:p>
          <a:p>
            <a:pPr algn="ctr"/>
            <a:r>
              <a:rPr sz="2800">
                <a:solidFill>
                  <a:srgbClr val="FFFFFF"/>
                </a:solidFill>
                <a:latin typeface="+mn-lt"/>
                <a:ea typeface="+mn-ea"/>
                <a:cs typeface="+mn-cs"/>
                <a:sym typeface="Helvetica"/>
              </a:rPr>
              <a:t>NTUEE,</a:t>
            </a:r>
          </a:p>
          <a:p>
            <a:pPr algn="ctr"/>
            <a:r>
              <a:rPr sz="2800">
                <a:solidFill>
                  <a:srgbClr val="FFFFFF"/>
                </a:solidFill>
                <a:latin typeface="+mn-lt"/>
                <a:ea typeface="+mn-ea"/>
                <a:cs typeface="+mn-cs"/>
                <a:sym typeface="Helvetica"/>
              </a:rPr>
              <a:t>No.1, Sec. 4, Roosevelt Road, Taipei, Taiwan 10</a:t>
            </a:r>
          </a:p>
        </p:txBody>
      </p:sp>
      <p:grpSp>
        <p:nvGrpSpPr>
          <p:cNvPr id="278" name="Group"/>
          <p:cNvGrpSpPr/>
          <p:nvPr/>
        </p:nvGrpSpPr>
        <p:grpSpPr>
          <a:xfrm>
            <a:off x="11823279" y="5229712"/>
            <a:ext cx="803486" cy="511288"/>
            <a:chOff x="0" y="0"/>
            <a:chExt cx="803484" cy="511287"/>
          </a:xfrm>
        </p:grpSpPr>
        <p:sp>
          <p:nvSpPr>
            <p:cNvPr id="275"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76"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77"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83"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84" name="Thanks for Listening"/>
          <p:cNvSpPr txBox="1"/>
          <p:nvPr/>
        </p:nvSpPr>
        <p:spPr>
          <a:xfrm>
            <a:off x="1417181" y="5433264"/>
            <a:ext cx="21586690" cy="18694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10700" b="1">
                <a:solidFill>
                  <a:srgbClr val="FFFFFF"/>
                </a:solidFill>
                <a:latin typeface="+mn-lt"/>
                <a:ea typeface="+mn-ea"/>
                <a:cs typeface="+mn-cs"/>
                <a:sym typeface="Helvetica"/>
              </a:defRPr>
            </a:lvl1pPr>
          </a:lstStyle>
          <a:p>
            <a:pPr>
              <a:defRPr sz="4300" b="0">
                <a:solidFill>
                  <a:srgbClr val="000000"/>
                </a:solidFill>
                <a:latin typeface="Calibri"/>
                <a:ea typeface="Calibri"/>
                <a:cs typeface="Calibri"/>
                <a:sym typeface="Calibri"/>
              </a:defRPr>
            </a:pPr>
            <a:r>
              <a:rPr sz="10700" b="1">
                <a:solidFill>
                  <a:srgbClr val="FFFFFF"/>
                </a:solidFill>
                <a:latin typeface="+mn-lt"/>
                <a:ea typeface="+mn-ea"/>
                <a:cs typeface="+mn-cs"/>
                <a:sym typeface="Helvetica"/>
              </a:rPr>
              <a:t>Thanks for Listening</a:t>
            </a:r>
          </a:p>
        </p:txBody>
      </p:sp>
      <p:sp>
        <p:nvSpPr>
          <p:cNvPr id="285" name="Wish you have a nice trip!">
            <a:hlinkClick r:id="rId3"/>
          </p:cNvPr>
          <p:cNvSpPr txBox="1"/>
          <p:nvPr/>
        </p:nvSpPr>
        <p:spPr>
          <a:xfrm>
            <a:off x="1431900" y="6874239"/>
            <a:ext cx="21586690" cy="1564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p>
            <a:pPr algn="ctr">
              <a:defRPr>
                <a:solidFill>
                  <a:srgbClr val="FFFFFF"/>
                </a:solidFill>
              </a:defRPr>
            </a:pPr>
            <a:endParaRPr/>
          </a:p>
          <a:p>
            <a:pPr algn="ctr">
              <a:defRPr>
                <a:solidFill>
                  <a:srgbClr val="FFFFFF"/>
                </a:solidFill>
              </a:defRPr>
            </a:pPr>
            <a:r>
              <a:t>Wish you have a nice trip!</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Why Travel?"/>
          <p:cNvSpPr txBox="1"/>
          <p:nvPr/>
        </p:nvSpPr>
        <p:spPr>
          <a:xfrm>
            <a:off x="1400413" y="953164"/>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0" name="Everyone needs travel.…"/>
          <p:cNvSpPr txBox="1"/>
          <p:nvPr/>
        </p:nvSpPr>
        <p:spPr>
          <a:xfrm>
            <a:off x="2679974" y="3655231"/>
            <a:ext cx="19024052" cy="4053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r>
              <a:t>Everyone needs travel.</a:t>
            </a:r>
          </a:p>
          <a:p>
            <a:pPr algn="ctr"/>
            <a:endParaRPr/>
          </a:p>
          <a:p>
            <a:pPr algn="ctr"/>
            <a:endParaRPr/>
          </a:p>
          <a:p>
            <a:pPr algn="ctr"/>
            <a:r>
              <a:t>According to Oxford Economics, Travel &amp; Tourism’s contribution to world GDP</a:t>
            </a:r>
          </a:p>
          <a:p>
            <a:pPr algn="ctr"/>
            <a:r>
              <a:t> outpaced the global economy for the </a:t>
            </a:r>
            <a:r>
              <a:rPr>
                <a:solidFill>
                  <a:srgbClr val="FF2600"/>
                </a:solidFill>
              </a:rPr>
              <a:t>sixth</a:t>
            </a:r>
            <a:r>
              <a:t> consecutive year in 2016, </a:t>
            </a:r>
          </a:p>
          <a:p>
            <a:pPr algn="ctr"/>
            <a:r>
              <a:t>rising to a total of </a:t>
            </a:r>
            <a:r>
              <a:rPr>
                <a:solidFill>
                  <a:srgbClr val="FF2600"/>
                </a:solidFill>
              </a:rPr>
              <a:t>10.2% of world GDP (US$7.6 trillion).</a:t>
            </a:r>
          </a:p>
        </p:txBody>
      </p:sp>
      <p:sp>
        <p:nvSpPr>
          <p:cNvPr id="101" name="Quote Bubble"/>
          <p:cNvSpPr/>
          <p:nvPr/>
        </p:nvSpPr>
        <p:spPr>
          <a:xfrm>
            <a:off x="2737948" y="8356786"/>
            <a:ext cx="5604947" cy="3955585"/>
          </a:xfrm>
          <a:prstGeom prst="wedgeEllipseCallout">
            <a:avLst>
              <a:gd name="adj1" fmla="val -49385"/>
              <a:gd name="adj2" fmla="val 63952"/>
            </a:avLst>
          </a:prstGeom>
          <a:solidFill>
            <a:srgbClr val="FFFFFF"/>
          </a:solidFill>
          <a:ln w="25400">
            <a:solidFill>
              <a:schemeClr val="accent1"/>
            </a:solidFill>
            <a:bevel/>
          </a:ln>
        </p:spPr>
        <p:txBody>
          <a:bodyPr lIns="45719" rIns="45719" anchor="ctr"/>
          <a:lstStyle/>
          <a:p>
            <a:endParaRPr/>
          </a:p>
        </p:txBody>
      </p:sp>
      <p:sp>
        <p:nvSpPr>
          <p:cNvPr id="102" name="Hi!…"/>
          <p:cNvSpPr txBox="1"/>
          <p:nvPr/>
        </p:nvSpPr>
        <p:spPr>
          <a:xfrm>
            <a:off x="4202380" y="8350378"/>
            <a:ext cx="2676203" cy="374981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4400"/>
            </a:pPr>
            <a:r>
              <a:t>Hi!</a:t>
            </a:r>
          </a:p>
          <a:p>
            <a:pPr algn="ctr">
              <a:defRPr sz="4400"/>
            </a:pPr>
            <a:r>
              <a:t>你好～</a:t>
            </a:r>
          </a:p>
          <a:p>
            <a:pPr algn="ctr" defTabSz="457200">
              <a:defRPr sz="4400">
                <a:solidFill>
                  <a:srgbClr val="212121"/>
                </a:solidFill>
                <a:latin typeface="Arial"/>
                <a:ea typeface="Arial"/>
                <a:cs typeface="Arial"/>
                <a:sym typeface="Arial"/>
              </a:defRPr>
            </a:pPr>
            <a:r>
              <a:t>もしもし</a:t>
            </a:r>
          </a:p>
          <a:p>
            <a:pPr algn="ctr" defTabSz="457200">
              <a:defRPr sz="4400">
                <a:solidFill>
                  <a:srgbClr val="212121"/>
                </a:solidFill>
                <a:latin typeface="Arial"/>
                <a:ea typeface="Arial"/>
                <a:cs typeface="Arial"/>
                <a:sym typeface="Arial"/>
              </a:defRPr>
            </a:pPr>
            <a:r>
              <a:t>안녕하세요</a:t>
            </a:r>
          </a:p>
          <a:p>
            <a:pPr algn="ctr" defTabSz="457200">
              <a:defRPr sz="4400">
                <a:solidFill>
                  <a:srgbClr val="212121"/>
                </a:solidFill>
                <a:latin typeface="Arial"/>
                <a:ea typeface="Arial"/>
                <a:cs typeface="Arial"/>
                <a:sym typeface="Arial"/>
              </a:defRPr>
            </a:pPr>
            <a:r>
              <a:t>สวัสดีครับ</a:t>
            </a:r>
          </a:p>
        </p:txBody>
      </p:sp>
      <p:sp>
        <p:nvSpPr>
          <p:cNvPr id="103" name="Callout"/>
          <p:cNvSpPr/>
          <p:nvPr/>
        </p:nvSpPr>
        <p:spPr>
          <a:xfrm>
            <a:off x="14276699" y="8363146"/>
            <a:ext cx="9222582" cy="3724276"/>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cubicBezTo>
                  <a:pt x="195" y="0"/>
                  <a:pt x="0" y="483"/>
                  <a:pt x="0" y="1080"/>
                </a:cubicBezTo>
                <a:lnTo>
                  <a:pt x="0" y="20520"/>
                </a:lnTo>
                <a:cubicBezTo>
                  <a:pt x="0" y="21117"/>
                  <a:pt x="195" y="21600"/>
                  <a:pt x="436" y="21600"/>
                </a:cubicBezTo>
                <a:lnTo>
                  <a:pt x="19783" y="21600"/>
                </a:lnTo>
                <a:cubicBezTo>
                  <a:pt x="20024" y="21600"/>
                  <a:pt x="20219" y="21117"/>
                  <a:pt x="20219" y="20520"/>
                </a:cubicBezTo>
                <a:lnTo>
                  <a:pt x="20219" y="12812"/>
                </a:lnTo>
                <a:lnTo>
                  <a:pt x="21600" y="10653"/>
                </a:lnTo>
                <a:lnTo>
                  <a:pt x="20219" y="8494"/>
                </a:lnTo>
                <a:lnTo>
                  <a:pt x="20219" y="1080"/>
                </a:lnTo>
                <a:cubicBezTo>
                  <a:pt x="20219" y="483"/>
                  <a:pt x="20024" y="0"/>
                  <a:pt x="19783" y="0"/>
                </a:cubicBezTo>
                <a:lnTo>
                  <a:pt x="436" y="0"/>
                </a:lnTo>
                <a:close/>
              </a:path>
            </a:pathLst>
          </a:custGeom>
          <a:solidFill>
            <a:srgbClr val="FFFFFF"/>
          </a:solidFill>
          <a:ln w="25400">
            <a:solidFill>
              <a:schemeClr val="accent1"/>
            </a:solidFill>
            <a:bevel/>
          </a:ln>
        </p:spPr>
        <p:txBody>
          <a:bodyPr lIns="45719" rIns="45719" anchor="ctr"/>
          <a:lstStyle/>
          <a:p>
            <a:endParaRPr/>
          </a:p>
        </p:txBody>
      </p:sp>
      <p:sp>
        <p:nvSpPr>
          <p:cNvPr id="104" name="Hello, I'm WeavelBOT!Where do you want to go?"/>
          <p:cNvSpPr txBox="1"/>
          <p:nvPr/>
        </p:nvSpPr>
        <p:spPr>
          <a:xfrm>
            <a:off x="15628240" y="8562231"/>
            <a:ext cx="6513579" cy="1412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t>Hello, I'm WeavelBOT!Where do you want to go?</a:t>
            </a:r>
          </a:p>
        </p:txBody>
      </p:sp>
      <p:sp>
        <p:nvSpPr>
          <p:cNvPr id="105" name="你好, 我是 WeavelBOT!…"/>
          <p:cNvSpPr txBox="1"/>
          <p:nvPr/>
        </p:nvSpPr>
        <p:spPr>
          <a:xfrm>
            <a:off x="15628240" y="10645666"/>
            <a:ext cx="6513579" cy="164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rPr dirty="0" err="1"/>
              <a:t>你好</a:t>
            </a:r>
            <a:r>
              <a:rPr dirty="0"/>
              <a:t>, </a:t>
            </a:r>
            <a:r>
              <a:rPr dirty="0" err="1"/>
              <a:t>我是</a:t>
            </a:r>
            <a:r>
              <a:rPr dirty="0"/>
              <a:t> </a:t>
            </a:r>
            <a:r>
              <a:rPr dirty="0" err="1"/>
              <a:t>WeavelBOT</a:t>
            </a:r>
            <a:r>
              <a:rPr dirty="0"/>
              <a:t>!</a:t>
            </a:r>
          </a:p>
          <a:p>
            <a:r>
              <a:rPr dirty="0" err="1"/>
              <a:t>你想去哪遊玩呢</a:t>
            </a:r>
            <a:r>
              <a:rPr dirty="0"/>
              <a:t>?</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endParaR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pPr algn="ctr">
              <a:defRPr sz="2800" i="1">
                <a:solidFill>
                  <a:srgbClr val="808080"/>
                </a:solidFill>
                <a:latin typeface="+mn-lt"/>
                <a:ea typeface="+mn-ea"/>
                <a:cs typeface="+mn-cs"/>
                <a:sym typeface="Helvetica"/>
              </a:defRPr>
            </a:pPr>
            <a:r>
              <a:rPr dirty="0"/>
              <a:t>“Only 1,000 of the one million apps in the iOS App Store or Android’s Google Play Store have 50,000 or more users. That’s </a:t>
            </a:r>
            <a:r>
              <a:rPr dirty="0">
                <a:solidFill>
                  <a:srgbClr val="FF2600"/>
                </a:solidFill>
              </a:rPr>
              <a:t>only one-tenth of 1%</a:t>
            </a:r>
            <a:r>
              <a:rPr dirty="0"/>
              <a:t> of all apps. And Although many people have lots of apps on their smartphones, </a:t>
            </a:r>
            <a:r>
              <a:rPr dirty="0" err="1"/>
              <a:t>Quantcast</a:t>
            </a:r>
            <a:r>
              <a:rPr dirty="0"/>
              <a:t> reports that as many as </a:t>
            </a:r>
            <a:r>
              <a:rPr dirty="0">
                <a:solidFill>
                  <a:srgbClr val="FF2600"/>
                </a:solidFill>
              </a:rPr>
              <a:t>50% of people who download an app only use it once</a:t>
            </a:r>
            <a:r>
              <a:rPr dirty="0"/>
              <a:t>!” Jillian </a:t>
            </a:r>
            <a:r>
              <a:rPr dirty="0" err="1"/>
              <a:t>D’Onfro</a:t>
            </a:r>
            <a:r>
              <a:rPr dirty="0"/>
              <a:t>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457200">
              <a:defRPr sz="1800">
                <a:latin typeface="+mj-lt"/>
                <a:ea typeface="+mj-ea"/>
                <a:cs typeface="+mj-cs"/>
                <a:sym typeface="Helvetica Neue"/>
              </a:defRPr>
            </a:pPr>
            <a:endParaRPr/>
          </a:p>
          <a:p>
            <a:pPr defTabSz="457200">
              <a:defRPr sz="1800">
                <a:latin typeface="+mj-lt"/>
                <a:ea typeface="+mj-ea"/>
                <a:cs typeface="+mj-cs"/>
                <a:sym typeface="Helvetica Neue"/>
              </a:defRPr>
            </a:pPr>
            <a:endParaRPr/>
          </a:p>
          <a:p>
            <a:pPr defTabSz="457200">
              <a:defRPr sz="1800">
                <a:latin typeface="+mj-lt"/>
                <a:ea typeface="+mj-ea"/>
                <a:cs typeface="+mj-cs"/>
                <a:sym typeface="Helvetica Neue"/>
              </a:defRPr>
            </a:pPr>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08" name="Data…"/>
          <p:cNvSpPr txBox="1"/>
          <p:nvPr/>
        </p:nvSpPr>
        <p:spPr>
          <a:xfrm>
            <a:off x="1728799" y="6985235"/>
            <a:ext cx="3932060" cy="1412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t>Data</a:t>
            </a:r>
          </a:p>
          <a:p>
            <a:pPr algn="ctr"/>
            <a:r>
              <a:t>Collection</a:t>
            </a:r>
          </a:p>
        </p:txBody>
      </p:sp>
      <p:sp>
        <p:nvSpPr>
          <p:cNvPr id="146"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07" y="7504"/>
                  <a:pt x="9407" y="304"/>
                  <a:pt x="21600" y="0"/>
                </a:cubicBezTo>
              </a:path>
            </a:pathLst>
          </a:custGeom>
          <a:ln w="25400">
            <a:solidFill>
              <a:schemeClr val="accent1"/>
            </a:solidFill>
            <a:bevel/>
          </a:ln>
          <a:effectLst>
            <a:outerShdw blurRad="38100" dist="20000" dir="5400000" rotWithShape="0">
              <a:srgbClr val="000000">
                <a:alpha val="38000"/>
              </a:srgbClr>
            </a:outerShdw>
          </a:effectLst>
        </p:spPr>
        <p:txBody>
          <a:bodyPr/>
          <a:lstStyle/>
          <a:p>
            <a:endParaRPr/>
          </a:p>
        </p:txBody>
      </p:sp>
      <p:sp>
        <p:nvSpPr>
          <p:cNvPr id="147"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extrusionOk="0">
                <a:moveTo>
                  <a:pt x="0" y="0"/>
                </a:moveTo>
                <a:cubicBezTo>
                  <a:pt x="1466" y="14473"/>
                  <a:pt x="8666" y="21600"/>
                  <a:pt x="21600" y="21380"/>
                </a:cubicBezTo>
              </a:path>
            </a:pathLst>
          </a:custGeom>
          <a:ln w="25400">
            <a:solidFill>
              <a:schemeClr val="accent1"/>
            </a:solidFill>
            <a:bevel/>
          </a:ln>
          <a:effectLst>
            <a:outerShdw blurRad="38100" dist="20000" dir="5400000" rotWithShape="0">
              <a:srgbClr val="000000">
                <a:alpha val="38000"/>
              </a:srgbClr>
            </a:outerShdw>
          </a:effectLst>
        </p:spPr>
        <p:txBody>
          <a:bodyPr/>
          <a:lstStyle/>
          <a:p>
            <a:endParaRPr/>
          </a:p>
        </p:txBody>
      </p:sp>
      <p:sp>
        <p:nvSpPr>
          <p:cNvPr id="111"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2"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3" name="Weather"/>
          <p:cNvSpPr txBox="1"/>
          <p:nvPr/>
        </p:nvSpPr>
        <p:spPr>
          <a:xfrm>
            <a:off x="8114590" y="4595903"/>
            <a:ext cx="2158415"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Weather</a:t>
            </a:r>
          </a:p>
        </p:txBody>
      </p:sp>
      <p:sp>
        <p:nvSpPr>
          <p:cNvPr id="114" name="Spot"/>
          <p:cNvSpPr txBox="1"/>
          <p:nvPr/>
        </p:nvSpPr>
        <p:spPr>
          <a:xfrm>
            <a:off x="8580028" y="9689965"/>
            <a:ext cx="1227539"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Spot</a:t>
            </a:r>
          </a:p>
        </p:txBody>
      </p:sp>
      <p:sp>
        <p:nvSpPr>
          <p:cNvPr id="115" name="Line"/>
          <p:cNvSpPr/>
          <p:nvPr/>
        </p:nvSpPr>
        <p:spPr>
          <a:xfrm flipV="1">
            <a:off x="10831743" y="3425957"/>
            <a:ext cx="1270001" cy="127000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16" name="Line"/>
          <p:cNvSpPr/>
          <p:nvPr/>
        </p:nvSpPr>
        <p:spPr>
          <a:xfrm>
            <a:off x="10831743" y="5280355"/>
            <a:ext cx="1277440" cy="1277440"/>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17"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8"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9" name="short time"/>
          <p:cNvSpPr txBox="1"/>
          <p:nvPr/>
        </p:nvSpPr>
        <p:spPr>
          <a:xfrm>
            <a:off x="12157084" y="3031522"/>
            <a:ext cx="2501595"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short time</a:t>
            </a:r>
          </a:p>
        </p:txBody>
      </p:sp>
      <p:sp>
        <p:nvSpPr>
          <p:cNvPr id="120" name="7-days"/>
          <p:cNvSpPr txBox="1"/>
          <p:nvPr/>
        </p:nvSpPr>
        <p:spPr>
          <a:xfrm>
            <a:off x="12523561" y="6007846"/>
            <a:ext cx="1743241"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7-days</a:t>
            </a:r>
          </a:p>
        </p:txBody>
      </p:sp>
      <p:sp>
        <p:nvSpPr>
          <p:cNvPr id="121" name="Line"/>
          <p:cNvSpPr/>
          <p:nvPr/>
        </p:nvSpPr>
        <p:spPr>
          <a:xfrm flipV="1">
            <a:off x="14693900" y="1674738"/>
            <a:ext cx="1353250" cy="1665362"/>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2" name="Line"/>
          <p:cNvSpPr/>
          <p:nvPr/>
        </p:nvSpPr>
        <p:spPr>
          <a:xfrm flipV="1">
            <a:off x="14668500" y="2297895"/>
            <a:ext cx="1400331" cy="1042205"/>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3" name="Line"/>
          <p:cNvSpPr/>
          <p:nvPr/>
        </p:nvSpPr>
        <p:spPr>
          <a:xfrm flipV="1">
            <a:off x="14693900" y="3194177"/>
            <a:ext cx="1341319" cy="145924"/>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4" name="Temperature"/>
          <p:cNvSpPr txBox="1"/>
          <p:nvPr/>
        </p:nvSpPr>
        <p:spPr>
          <a:xfrm>
            <a:off x="16052431" y="1208347"/>
            <a:ext cx="3169821"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Temperature</a:t>
            </a:r>
          </a:p>
        </p:txBody>
      </p:sp>
      <p:sp>
        <p:nvSpPr>
          <p:cNvPr id="125" name="Comfort index"/>
          <p:cNvSpPr txBox="1"/>
          <p:nvPr/>
        </p:nvSpPr>
        <p:spPr>
          <a:xfrm>
            <a:off x="16077450" y="1992844"/>
            <a:ext cx="3503400"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Comfort index</a:t>
            </a:r>
          </a:p>
        </p:txBody>
      </p:sp>
      <p:sp>
        <p:nvSpPr>
          <p:cNvPr id="126" name="Probability of Precipitation"/>
          <p:cNvSpPr txBox="1"/>
          <p:nvPr/>
        </p:nvSpPr>
        <p:spPr>
          <a:xfrm>
            <a:off x="16077450" y="2783969"/>
            <a:ext cx="6569613"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Probability of Precipitation </a:t>
            </a:r>
          </a:p>
        </p:txBody>
      </p:sp>
      <p:sp>
        <p:nvSpPr>
          <p:cNvPr id="127" name="UV"/>
          <p:cNvSpPr txBox="1"/>
          <p:nvPr/>
        </p:nvSpPr>
        <p:spPr>
          <a:xfrm>
            <a:off x="16083060" y="443604"/>
            <a:ext cx="862761"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UV</a:t>
            </a:r>
          </a:p>
        </p:txBody>
      </p:sp>
      <p:sp>
        <p:nvSpPr>
          <p:cNvPr id="128" name="Line"/>
          <p:cNvSpPr/>
          <p:nvPr/>
        </p:nvSpPr>
        <p:spPr>
          <a:xfrm flipV="1">
            <a:off x="14693900" y="871993"/>
            <a:ext cx="1351110" cy="2466246"/>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9" name="Line"/>
          <p:cNvSpPr/>
          <p:nvPr/>
        </p:nvSpPr>
        <p:spPr>
          <a:xfrm>
            <a:off x="14693900" y="3340099"/>
            <a:ext cx="1390602" cy="713292"/>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0" name="PM2.5"/>
          <p:cNvSpPr txBox="1"/>
          <p:nvPr/>
        </p:nvSpPr>
        <p:spPr>
          <a:xfrm>
            <a:off x="16079874" y="3558037"/>
            <a:ext cx="1682445"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PM2.5</a:t>
            </a:r>
          </a:p>
        </p:txBody>
      </p:sp>
      <p:sp>
        <p:nvSpPr>
          <p:cNvPr id="131" name="Line"/>
          <p:cNvSpPr/>
          <p:nvPr/>
        </p:nvSpPr>
        <p:spPr>
          <a:xfrm>
            <a:off x="14693900" y="3340100"/>
            <a:ext cx="1472946" cy="1417998"/>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2" name="Weather Condition"/>
          <p:cNvSpPr txBox="1"/>
          <p:nvPr/>
        </p:nvSpPr>
        <p:spPr>
          <a:xfrm>
            <a:off x="16122260" y="4308791"/>
            <a:ext cx="4617466"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Weather Condition</a:t>
            </a:r>
          </a:p>
        </p:txBody>
      </p:sp>
      <p:sp>
        <p:nvSpPr>
          <p:cNvPr id="133" name="Score"/>
          <p:cNvSpPr txBox="1"/>
          <p:nvPr/>
        </p:nvSpPr>
        <p:spPr>
          <a:xfrm>
            <a:off x="12223360" y="10967585"/>
            <a:ext cx="1530721"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Score</a:t>
            </a:r>
          </a:p>
        </p:txBody>
      </p:sp>
      <p:sp>
        <p:nvSpPr>
          <p:cNvPr id="134" name="Address"/>
          <p:cNvSpPr txBox="1"/>
          <p:nvPr/>
        </p:nvSpPr>
        <p:spPr>
          <a:xfrm>
            <a:off x="12214439" y="9330641"/>
            <a:ext cx="2107485"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Address</a:t>
            </a:r>
          </a:p>
        </p:txBody>
      </p:sp>
      <p:sp>
        <p:nvSpPr>
          <p:cNvPr id="135" name="Comment"/>
          <p:cNvSpPr txBox="1"/>
          <p:nvPr/>
        </p:nvSpPr>
        <p:spPr>
          <a:xfrm>
            <a:off x="12172283" y="10197965"/>
            <a:ext cx="2471197"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Comment</a:t>
            </a:r>
          </a:p>
        </p:txBody>
      </p:sp>
      <p:sp>
        <p:nvSpPr>
          <p:cNvPr id="136" name="latitude and longitude"/>
          <p:cNvSpPr txBox="1"/>
          <p:nvPr/>
        </p:nvSpPr>
        <p:spPr>
          <a:xfrm>
            <a:off x="12248760" y="8462316"/>
            <a:ext cx="5296357"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latitude and longitude</a:t>
            </a:r>
          </a:p>
        </p:txBody>
      </p:sp>
      <p:sp>
        <p:nvSpPr>
          <p:cNvPr id="137" name="Line"/>
          <p:cNvSpPr/>
          <p:nvPr/>
        </p:nvSpPr>
        <p:spPr>
          <a:xfrm flipV="1">
            <a:off x="10780630" y="8984077"/>
            <a:ext cx="1308414" cy="981273"/>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8" name="Line"/>
          <p:cNvSpPr/>
          <p:nvPr/>
        </p:nvSpPr>
        <p:spPr>
          <a:xfrm>
            <a:off x="10790320" y="9959071"/>
            <a:ext cx="1378247" cy="1378247"/>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9" name="Line"/>
          <p:cNvSpPr/>
          <p:nvPr/>
        </p:nvSpPr>
        <p:spPr>
          <a:xfrm flipV="1">
            <a:off x="10782192" y="9702596"/>
            <a:ext cx="1315477" cy="230363"/>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40" name="Line"/>
          <p:cNvSpPr/>
          <p:nvPr/>
        </p:nvSpPr>
        <p:spPr>
          <a:xfrm>
            <a:off x="10874307" y="9968628"/>
            <a:ext cx="1282452" cy="728806"/>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41" name="Data Collection"/>
          <p:cNvSpPr txBox="1"/>
          <p:nvPr/>
        </p:nvSpPr>
        <p:spPr>
          <a:xfrm>
            <a:off x="1123560" y="443604"/>
            <a:ext cx="8978465" cy="1551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Data Collection</a:t>
            </a:r>
          </a:p>
        </p:txBody>
      </p:sp>
      <p:pic>
        <p:nvPicPr>
          <p:cNvPr id="142"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3"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4"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5"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
        <p:nvSpPr>
          <p:cNvPr id="4" name="文字方塊 3"/>
          <p:cNvSpPr txBox="1"/>
          <p:nvPr/>
        </p:nvSpPr>
        <p:spPr>
          <a:xfrm>
            <a:off x="515799" y="10287185"/>
            <a:ext cx="9139322"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3200" dirty="0" smtClean="0"/>
              <a:t>1.Taiwan </a:t>
            </a:r>
            <a:r>
              <a:rPr lang="en-US" sz="3200" dirty="0"/>
              <a:t> </a:t>
            </a:r>
            <a:r>
              <a:rPr lang="en-US" sz="3200" dirty="0">
                <a:hlinkClick r:id="rId6"/>
              </a:rPr>
              <a:t>www.data.gov.tw</a:t>
            </a:r>
            <a:r>
              <a:rPr lang="en-US" sz="3200" dirty="0"/>
              <a:t>  </a:t>
            </a:r>
            <a:endParaRPr lang="en-US" sz="3200" dirty="0" smtClean="0"/>
          </a:p>
          <a:p>
            <a:r>
              <a:rPr lang="en-US" altLang="zh-TW" sz="3200" dirty="0" smtClean="0"/>
              <a:t>2.</a:t>
            </a:r>
            <a:r>
              <a:rPr lang="en-US" sz="3200" dirty="0" smtClean="0"/>
              <a:t>Japan </a:t>
            </a:r>
            <a:r>
              <a:rPr lang="en-US" sz="3200" dirty="0" smtClean="0">
                <a:hlinkClick r:id="rId7"/>
              </a:rPr>
              <a:t>www.data.jma.go.jp/developer/index.html</a:t>
            </a:r>
            <a:r>
              <a:rPr lang="en-US" sz="3200" dirty="0"/>
              <a:t/>
            </a:r>
            <a:br>
              <a:rPr lang="en-US" sz="3200" dirty="0"/>
            </a:br>
            <a:r>
              <a:rPr lang="en-US" altLang="zh-TW" sz="3200" dirty="0" smtClean="0"/>
              <a:t>3.</a:t>
            </a:r>
            <a:r>
              <a:rPr lang="en-US" sz="3200" dirty="0" smtClean="0"/>
              <a:t>Thailand </a:t>
            </a:r>
          </a:p>
          <a:p>
            <a:r>
              <a:rPr lang="en-US" sz="3200" dirty="0">
                <a:hlinkClick r:id="rId8"/>
              </a:rPr>
              <a:t>https://openweathermap.org/api </a:t>
            </a:r>
            <a:endParaRPr lang="en-US" sz="3200" dirty="0" smtClean="0"/>
          </a:p>
          <a:p>
            <a:r>
              <a:rPr lang="en-US" sz="3200" dirty="0" smtClean="0"/>
              <a:t>4.Korea</a:t>
            </a:r>
            <a:endParaRPr lang="en-US" sz="3200" dirty="0"/>
          </a:p>
          <a:p>
            <a:r>
              <a:rPr lang="en-US" sz="3200" dirty="0" smtClean="0">
                <a:hlinkClick r:id="rId8"/>
              </a:rPr>
              <a:t>https</a:t>
            </a:r>
            <a:r>
              <a:rPr lang="en-US" sz="3200" dirty="0">
                <a:hlinkClick r:id="rId8"/>
              </a:rPr>
              <a:t>://openweathermap.org/api</a:t>
            </a:r>
            <a:endParaRPr lang="en-US" sz="3200" dirty="0"/>
          </a:p>
          <a:p>
            <a:pPr marL="0" marR="0" indent="0" algn="l" defTabSz="1087443"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sym typeface="Calibri"/>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rocess"/>
          <p:cNvSpPr txBox="1"/>
          <p:nvPr/>
        </p:nvSpPr>
        <p:spPr>
          <a:xfrm>
            <a:off x="1123560" y="443604"/>
            <a:ext cx="4848782" cy="1551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Process</a:t>
            </a:r>
          </a:p>
        </p:txBody>
      </p:sp>
      <p:sp>
        <p:nvSpPr>
          <p:cNvPr id="150" name="Rounded Rectangle"/>
          <p:cNvSpPr/>
          <p:nvPr/>
        </p:nvSpPr>
        <p:spPr>
          <a:xfrm>
            <a:off x="1568335"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1" name="User…"/>
          <p:cNvSpPr txBox="1"/>
          <p:nvPr/>
        </p:nvSpPr>
        <p:spPr>
          <a:xfrm>
            <a:off x="1728799" y="6985234"/>
            <a:ext cx="3932060" cy="1412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t>User</a:t>
            </a:r>
          </a:p>
          <a:p>
            <a:pPr algn="ctr"/>
            <a:r>
              <a:t>Input</a:t>
            </a:r>
          </a:p>
        </p:txBody>
      </p:sp>
      <p:sp>
        <p:nvSpPr>
          <p:cNvPr id="152" name="Line"/>
          <p:cNvSpPr/>
          <p:nvPr/>
        </p:nvSpPr>
        <p:spPr>
          <a:xfrm>
            <a:off x="5788741" y="7773815"/>
            <a:ext cx="1336137"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3" name="Rounded Rectangle"/>
          <p:cNvSpPr/>
          <p:nvPr/>
        </p:nvSpPr>
        <p:spPr>
          <a:xfrm>
            <a:off x="7082220"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4" name="Server"/>
          <p:cNvSpPr txBox="1"/>
          <p:nvPr/>
        </p:nvSpPr>
        <p:spPr>
          <a:xfrm>
            <a:off x="8352427" y="7315435"/>
            <a:ext cx="1712576"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Server</a:t>
            </a:r>
          </a:p>
        </p:txBody>
      </p:sp>
      <p:sp>
        <p:nvSpPr>
          <p:cNvPr id="155" name="Rounded Rectangle"/>
          <p:cNvSpPr/>
          <p:nvPr/>
        </p:nvSpPr>
        <p:spPr>
          <a:xfrm>
            <a:off x="7082220" y="3248905"/>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6" name="NLP"/>
          <p:cNvSpPr txBox="1"/>
          <p:nvPr/>
        </p:nvSpPr>
        <p:spPr>
          <a:xfrm>
            <a:off x="8625477" y="3724054"/>
            <a:ext cx="1166476"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NLP</a:t>
            </a:r>
          </a:p>
        </p:txBody>
      </p:sp>
      <p:sp>
        <p:nvSpPr>
          <p:cNvPr id="157" name="Line"/>
          <p:cNvSpPr/>
          <p:nvPr/>
        </p:nvSpPr>
        <p:spPr>
          <a:xfrm flipV="1">
            <a:off x="8672870" y="5119694"/>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8" name="Line"/>
          <p:cNvSpPr/>
          <p:nvPr/>
        </p:nvSpPr>
        <p:spPr>
          <a:xfrm>
            <a:off x="9705630" y="5119694"/>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9" name="Line"/>
          <p:cNvSpPr/>
          <p:nvPr/>
        </p:nvSpPr>
        <p:spPr>
          <a:xfrm flipH="1" flipV="1">
            <a:off x="9702799" y="8711076"/>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0" name="Line"/>
          <p:cNvSpPr/>
          <p:nvPr/>
        </p:nvSpPr>
        <p:spPr>
          <a:xfrm>
            <a:off x="8674100" y="8711076"/>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1" name="Rounded Rectangle"/>
          <p:cNvSpPr/>
          <p:nvPr/>
        </p:nvSpPr>
        <p:spPr>
          <a:xfrm>
            <a:off x="7082220"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2" name="database"/>
          <p:cNvSpPr txBox="1"/>
          <p:nvPr/>
        </p:nvSpPr>
        <p:spPr>
          <a:xfrm>
            <a:off x="8033113" y="10906816"/>
            <a:ext cx="2351204" cy="751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database</a:t>
            </a:r>
          </a:p>
        </p:txBody>
      </p:sp>
      <p:sp>
        <p:nvSpPr>
          <p:cNvPr id="163" name="Rounded Rectangle"/>
          <p:cNvSpPr/>
          <p:nvPr/>
        </p:nvSpPr>
        <p:spPr>
          <a:xfrm>
            <a:off x="19317795"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4" name="Line"/>
          <p:cNvSpPr/>
          <p:nvPr/>
        </p:nvSpPr>
        <p:spPr>
          <a:xfrm>
            <a:off x="17793434" y="11282736"/>
            <a:ext cx="1495512"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5" name="Data…"/>
          <p:cNvSpPr txBox="1"/>
          <p:nvPr/>
        </p:nvSpPr>
        <p:spPr>
          <a:xfrm>
            <a:off x="19478259" y="10576616"/>
            <a:ext cx="3932060" cy="1412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t>Data</a:t>
            </a:r>
          </a:p>
          <a:p>
            <a:pPr algn="ctr"/>
            <a:r>
              <a:t>Collection</a:t>
            </a:r>
          </a:p>
        </p:txBody>
      </p:sp>
      <p:sp>
        <p:nvSpPr>
          <p:cNvPr id="166" name="Rounded Rectangle"/>
          <p:cNvSpPr/>
          <p:nvPr/>
        </p:nvSpPr>
        <p:spPr>
          <a:xfrm>
            <a:off x="13497807"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7" name="label and score…"/>
          <p:cNvSpPr txBox="1"/>
          <p:nvPr/>
        </p:nvSpPr>
        <p:spPr>
          <a:xfrm>
            <a:off x="13644482" y="10576616"/>
            <a:ext cx="3959639" cy="1412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label and score</a:t>
            </a:r>
          </a:p>
          <a:p>
            <a:r>
              <a:t>by comment</a:t>
            </a:r>
          </a:p>
        </p:txBody>
      </p:sp>
      <p:sp>
        <p:nvSpPr>
          <p:cNvPr id="168" name="Line"/>
          <p:cNvSpPr/>
          <p:nvPr/>
        </p:nvSpPr>
        <p:spPr>
          <a:xfrm>
            <a:off x="11371731" y="11282736"/>
            <a:ext cx="2089554"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pic>
        <p:nvPicPr>
          <p:cNvPr id="169" name="pasted-image.tiff" descr="pasted-image.tiff"/>
          <p:cNvPicPr>
            <a:picLocks noChangeAspect="1"/>
          </p:cNvPicPr>
          <p:nvPr/>
        </p:nvPicPr>
        <p:blipFill>
          <a:blip r:embed="rId2">
            <a:extLst/>
          </a:blip>
          <a:stretch>
            <a:fillRect/>
          </a:stretch>
        </p:blipFill>
        <p:spPr>
          <a:xfrm>
            <a:off x="18596997" y="-16089"/>
            <a:ext cx="2857501" cy="1905001"/>
          </a:xfrm>
          <a:prstGeom prst="rect">
            <a:avLst/>
          </a:prstGeom>
          <a:ln w="12700">
            <a:miter lim="400000"/>
          </a:ln>
        </p:spPr>
      </p:pic>
      <p:pic>
        <p:nvPicPr>
          <p:cNvPr id="170" name="pasted-image.tiff" descr="pasted-image.tiff"/>
          <p:cNvPicPr>
            <a:picLocks noChangeAspect="1"/>
          </p:cNvPicPr>
          <p:nvPr/>
        </p:nvPicPr>
        <p:blipFill>
          <a:blip r:embed="rId3">
            <a:extLst/>
          </a:blip>
          <a:stretch>
            <a:fillRect/>
          </a:stretch>
        </p:blipFill>
        <p:spPr>
          <a:xfrm>
            <a:off x="21458460" y="-10876"/>
            <a:ext cx="2857501" cy="1905001"/>
          </a:xfrm>
          <a:prstGeom prst="rect">
            <a:avLst/>
          </a:prstGeom>
          <a:ln w="12700">
            <a:miter lim="400000"/>
          </a:ln>
        </p:spPr>
      </p:pic>
      <p:pic>
        <p:nvPicPr>
          <p:cNvPr id="171" name="pasted-image.tiff" descr="pasted-image.tiff"/>
          <p:cNvPicPr>
            <a:picLocks noChangeAspect="1"/>
          </p:cNvPicPr>
          <p:nvPr/>
        </p:nvPicPr>
        <p:blipFill>
          <a:blip r:embed="rId4">
            <a:extLst/>
          </a:blip>
          <a:stretch>
            <a:fillRect/>
          </a:stretch>
        </p:blipFill>
        <p:spPr>
          <a:xfrm>
            <a:off x="18572618" y="1887774"/>
            <a:ext cx="2857501" cy="1904257"/>
          </a:xfrm>
          <a:prstGeom prst="rect">
            <a:avLst/>
          </a:prstGeom>
          <a:ln w="12700">
            <a:miter lim="400000"/>
          </a:ln>
        </p:spPr>
      </p:pic>
      <p:pic>
        <p:nvPicPr>
          <p:cNvPr id="172" name="pasted-image.tiff" descr="pasted-image.tiff"/>
          <p:cNvPicPr>
            <a:picLocks noChangeAspect="1"/>
          </p:cNvPicPr>
          <p:nvPr/>
        </p:nvPicPr>
        <p:blipFill>
          <a:blip r:embed="rId5">
            <a:extLst/>
          </a:blip>
          <a:stretch>
            <a:fillRect/>
          </a:stretch>
        </p:blipFill>
        <p:spPr>
          <a:xfrm>
            <a:off x="21458460" y="1887402"/>
            <a:ext cx="2857501" cy="1905001"/>
          </a:xfrm>
          <a:prstGeom prst="rect">
            <a:avLst/>
          </a:prstGeom>
          <a:ln w="12700">
            <a:miter lim="400000"/>
          </a:ln>
        </p:spPr>
      </p:pic>
      <p:sp>
        <p:nvSpPr>
          <p:cNvPr id="173" name="Line"/>
          <p:cNvSpPr/>
          <p:nvPr/>
        </p:nvSpPr>
        <p:spPr>
          <a:xfrm>
            <a:off x="11371731" y="7691355"/>
            <a:ext cx="2089554"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74" name="Rounded Rectangle"/>
          <p:cNvSpPr/>
          <p:nvPr/>
        </p:nvSpPr>
        <p:spPr>
          <a:xfrm>
            <a:off x="13497807" y="6681257"/>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75" name="Output"/>
          <p:cNvSpPr txBox="1"/>
          <p:nvPr/>
        </p:nvSpPr>
        <p:spPr>
          <a:xfrm>
            <a:off x="13658271" y="7156406"/>
            <a:ext cx="3932060" cy="751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stStyle>
          <a:p>
            <a:r>
              <a:t>Output</a:t>
            </a:r>
          </a:p>
        </p:txBody>
      </p:sp>
      <p:sp>
        <p:nvSpPr>
          <p:cNvPr id="176" name="request/…"/>
          <p:cNvSpPr txBox="1"/>
          <p:nvPr/>
        </p:nvSpPr>
        <p:spPr>
          <a:xfrm>
            <a:off x="3773354" y="9073026"/>
            <a:ext cx="4780916" cy="828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a:pPr>
            <a:r>
              <a:t>request/</a:t>
            </a:r>
          </a:p>
          <a:p>
            <a:pPr>
              <a:defRPr sz="2400"/>
            </a:pPr>
            <a:r>
              <a:t>update according to user feedback</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coring and Label System"/>
          <p:cNvSpPr txBox="1"/>
          <p:nvPr/>
        </p:nvSpPr>
        <p:spPr>
          <a:xfrm>
            <a:off x="1123560" y="443604"/>
            <a:ext cx="15348308" cy="1551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Scoring and Label System</a:t>
            </a:r>
          </a:p>
        </p:txBody>
      </p:sp>
      <p:pic>
        <p:nvPicPr>
          <p:cNvPr id="179" name="pasted-image.pdf" descr="pasted-image.pdf"/>
          <p:cNvPicPr>
            <a:picLocks noChangeAspect="1"/>
          </p:cNvPicPr>
          <p:nvPr/>
        </p:nvPicPr>
        <p:blipFill>
          <a:blip r:embed="rId2">
            <a:extLst/>
          </a:blip>
          <a:stretch>
            <a:fillRect/>
          </a:stretch>
        </p:blipFill>
        <p:spPr>
          <a:xfrm>
            <a:off x="11736596" y="2126924"/>
            <a:ext cx="9470544" cy="2261134"/>
          </a:xfrm>
          <a:prstGeom prst="rect">
            <a:avLst/>
          </a:prstGeom>
          <a:ln w="12700">
            <a:miter lim="400000"/>
          </a:ln>
        </p:spPr>
      </p:pic>
      <p:pic>
        <p:nvPicPr>
          <p:cNvPr id="180" name="pasted-image.pdf" descr="pasted-image.pdf"/>
          <p:cNvPicPr>
            <a:picLocks noChangeAspect="1"/>
          </p:cNvPicPr>
          <p:nvPr/>
        </p:nvPicPr>
        <p:blipFill>
          <a:blip r:embed="rId3">
            <a:extLst/>
          </a:blip>
          <a:stretch>
            <a:fillRect/>
          </a:stretch>
        </p:blipFill>
        <p:spPr>
          <a:xfrm>
            <a:off x="13468395" y="4616763"/>
            <a:ext cx="7099301" cy="1799591"/>
          </a:xfrm>
          <a:prstGeom prst="rect">
            <a:avLst/>
          </a:prstGeom>
          <a:ln w="12700">
            <a:miter lim="400000"/>
          </a:ln>
        </p:spPr>
      </p:pic>
      <p:pic>
        <p:nvPicPr>
          <p:cNvPr id="181" name="pasted-image.pdf" descr="pasted-image.pdf"/>
          <p:cNvPicPr>
            <a:picLocks noChangeAspect="1"/>
          </p:cNvPicPr>
          <p:nvPr/>
        </p:nvPicPr>
        <p:blipFill>
          <a:blip r:embed="rId4">
            <a:extLst/>
          </a:blip>
          <a:stretch>
            <a:fillRect/>
          </a:stretch>
        </p:blipFill>
        <p:spPr>
          <a:xfrm>
            <a:off x="12678769" y="6645059"/>
            <a:ext cx="9884885" cy="7070941"/>
          </a:xfrm>
          <a:prstGeom prst="rect">
            <a:avLst/>
          </a:prstGeom>
          <a:ln w="12700">
            <a:miter lim="400000"/>
          </a:ln>
        </p:spPr>
      </p:pic>
      <p:pic>
        <p:nvPicPr>
          <p:cNvPr id="182" name="pasted-image.pdf" descr="pasted-image.pdf"/>
          <p:cNvPicPr>
            <a:picLocks noChangeAspect="1"/>
          </p:cNvPicPr>
          <p:nvPr/>
        </p:nvPicPr>
        <p:blipFill>
          <a:blip r:embed="rId5">
            <a:extLst/>
          </a:blip>
          <a:stretch>
            <a:fillRect/>
          </a:stretch>
        </p:blipFill>
        <p:spPr>
          <a:xfrm>
            <a:off x="194009" y="3241161"/>
            <a:ext cx="10669776" cy="2080512"/>
          </a:xfrm>
          <a:prstGeom prst="rect">
            <a:avLst/>
          </a:prstGeom>
          <a:ln w="12700">
            <a:miter lim="400000"/>
          </a:ln>
        </p:spPr>
      </p:pic>
      <p:pic>
        <p:nvPicPr>
          <p:cNvPr id="183" name="pasted-image.pdf" descr="pasted-image.pdf"/>
          <p:cNvPicPr>
            <a:picLocks noChangeAspect="1"/>
          </p:cNvPicPr>
          <p:nvPr/>
        </p:nvPicPr>
        <p:blipFill>
          <a:blip r:embed="rId6">
            <a:extLst/>
          </a:blip>
          <a:stretch>
            <a:fillRect/>
          </a:stretch>
        </p:blipFill>
        <p:spPr>
          <a:xfrm>
            <a:off x="194009" y="5871078"/>
            <a:ext cx="11855235" cy="724141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lide Number"/>
          <p:cNvSpPr txBox="1">
            <a:spLocks noGrp="1"/>
          </p:cNvSpPr>
          <p:nvPr>
            <p:ph type="sldNum" sz="quarter" idx="2"/>
          </p:nvPr>
        </p:nvSpPr>
        <p:spPr>
          <a:xfrm>
            <a:off x="22910809" y="358774"/>
            <a:ext cx="825501"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7</a:t>
            </a:fld>
            <a:endParaRPr/>
          </a:p>
        </p:txBody>
      </p:sp>
      <p:sp>
        <p:nvSpPr>
          <p:cNvPr id="186"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187" name="Marketing Team"/>
          <p:cNvSpPr txBox="1"/>
          <p:nvPr/>
        </p:nvSpPr>
        <p:spPr>
          <a:xfrm>
            <a:off x="10349064" y="4560766"/>
            <a:ext cx="4070821" cy="8432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188"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189"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190" name="Meet the Team"/>
          <p:cNvSpPr txBox="1"/>
          <p:nvPr/>
        </p:nvSpPr>
        <p:spPr>
          <a:xfrm>
            <a:off x="1400413" y="953164"/>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191" name="Write a subtitle here"/>
          <p:cNvSpPr txBox="1"/>
          <p:nvPr/>
        </p:nvSpPr>
        <p:spPr>
          <a:xfrm>
            <a:off x="1446790" y="1951975"/>
            <a:ext cx="21586690" cy="8026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192"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3"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4"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5"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8</a:t>
            </a:fld>
            <a:endParaRPr/>
          </a:p>
        </p:txBody>
      </p:sp>
      <p:sp>
        <p:nvSpPr>
          <p:cNvPr id="198" name="Angelina J."/>
          <p:cNvSpPr txBox="1"/>
          <p:nvPr/>
        </p:nvSpPr>
        <p:spPr>
          <a:xfrm>
            <a:off x="16841616" y="1303439"/>
            <a:ext cx="2897559" cy="8432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199"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 xmlns:ma14="http://schemas.microsoft.com/office/mac/drawingml/2011/main"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200"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grpSp>
        <p:nvGrpSpPr>
          <p:cNvPr id="204" name="Group"/>
          <p:cNvGrpSpPr/>
          <p:nvPr/>
        </p:nvGrpSpPr>
        <p:grpSpPr>
          <a:xfrm>
            <a:off x="2359370" y="8292893"/>
            <a:ext cx="7476601" cy="4816666"/>
            <a:chOff x="0" y="0"/>
            <a:chExt cx="7476600" cy="4816665"/>
          </a:xfrm>
        </p:grpSpPr>
        <p:sp>
          <p:nvSpPr>
            <p:cNvPr id="201"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202"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She needs a quick and simple way helping her arrange travel.</a:t>
              </a:r>
            </a:p>
          </p:txBody>
        </p:sp>
        <p:sp>
          <p:nvSpPr>
            <p:cNvPr id="203"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sp>
        <p:nvSpPr>
          <p:cNvPr id="205"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06"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 xmlns:ma14="http://schemas.microsoft.com/office/mac/drawingml/2011/main" val="1"/>
            </a:ext>
          </a:extLst>
        </p:spPr>
        <p:txBody>
          <a:bodyPr>
            <a:normAutofit/>
          </a:bodyPr>
          <a:lstStyle/>
          <a:p>
            <a:fld id="{86CB4B4D-7CA3-9044-876B-883B54F8677D}" type="slidenum">
              <a:t>9</a:t>
            </a:fld>
            <a:endParaRPr/>
          </a:p>
        </p:txBody>
      </p:sp>
      <p:sp>
        <p:nvSpPr>
          <p:cNvPr id="211" name="Oval"/>
          <p:cNvSpPr/>
          <p:nvPr/>
        </p:nvSpPr>
        <p:spPr>
          <a:xfrm>
            <a:off x="2038236"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2" name="Map"/>
          <p:cNvSpPr txBox="1"/>
          <p:nvPr/>
        </p:nvSpPr>
        <p:spPr>
          <a:xfrm>
            <a:off x="6029606" y="3746989"/>
            <a:ext cx="1776741"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213" name="Oval"/>
          <p:cNvSpPr/>
          <p:nvPr/>
        </p:nvSpPr>
        <p:spPr>
          <a:xfrm>
            <a:off x="2038236"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4" name="Weather"/>
          <p:cNvSpPr txBox="1"/>
          <p:nvPr/>
        </p:nvSpPr>
        <p:spPr>
          <a:xfrm>
            <a:off x="5291418" y="6408062"/>
            <a:ext cx="3253116"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215" name="Oval"/>
          <p:cNvSpPr/>
          <p:nvPr/>
        </p:nvSpPr>
        <p:spPr>
          <a:xfrm>
            <a:off x="2038236"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6" name="Scoring System"/>
          <p:cNvSpPr txBox="1"/>
          <p:nvPr/>
        </p:nvSpPr>
        <p:spPr>
          <a:xfrm>
            <a:off x="4402641" y="8907775"/>
            <a:ext cx="5887176"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217" name="Oval"/>
          <p:cNvSpPr/>
          <p:nvPr/>
        </p:nvSpPr>
        <p:spPr>
          <a:xfrm>
            <a:off x="13092901"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8" name="Time and Distance"/>
          <p:cNvSpPr txBox="1"/>
          <p:nvPr/>
        </p:nvSpPr>
        <p:spPr>
          <a:xfrm>
            <a:off x="15605466" y="3715562"/>
            <a:ext cx="6942069"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Time and Distance</a:t>
            </a:r>
          </a:p>
        </p:txBody>
      </p:sp>
      <p:sp>
        <p:nvSpPr>
          <p:cNvPr id="219" name="Oval"/>
          <p:cNvSpPr/>
          <p:nvPr/>
        </p:nvSpPr>
        <p:spPr>
          <a:xfrm>
            <a:off x="13136502"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20" name="Estimate Cost"/>
          <p:cNvSpPr txBox="1"/>
          <p:nvPr/>
        </p:nvSpPr>
        <p:spPr>
          <a:xfrm>
            <a:off x="16449222" y="6408062"/>
            <a:ext cx="5254557"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221" name="Oval"/>
          <p:cNvSpPr/>
          <p:nvPr/>
        </p:nvSpPr>
        <p:spPr>
          <a:xfrm>
            <a:off x="13136502"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22" name="Items you need"/>
          <p:cNvSpPr txBox="1"/>
          <p:nvPr/>
        </p:nvSpPr>
        <p:spPr>
          <a:xfrm>
            <a:off x="16199985" y="8907775"/>
            <a:ext cx="5753032"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Items you need</a:t>
            </a:r>
          </a:p>
        </p:txBody>
      </p:sp>
      <p:sp>
        <p:nvSpPr>
          <p:cNvPr id="223" name="Seven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Seven Important Factors to take into account</a:t>
            </a:r>
          </a:p>
        </p:txBody>
      </p:sp>
      <p:pic>
        <p:nvPicPr>
          <p:cNvPr id="224" name="map-with-a-pin-small-symbol-inside-a-circle_318-57599.jpg" descr="map-with-a-pin-small-symbol-inside-a-circle_318-57599.jpg"/>
          <p:cNvPicPr>
            <a:picLocks noChangeAspect="1"/>
          </p:cNvPicPr>
          <p:nvPr/>
        </p:nvPicPr>
        <p:blipFill>
          <a:blip r:embed="rId2">
            <a:extLst/>
          </a:blip>
          <a:stretch>
            <a:fillRect/>
          </a:stretch>
        </p:blipFill>
        <p:spPr>
          <a:xfrm>
            <a:off x="2377093" y="3771624"/>
            <a:ext cx="1090437" cy="1090437"/>
          </a:xfrm>
          <a:prstGeom prst="rect">
            <a:avLst/>
          </a:prstGeom>
          <a:ln w="12700">
            <a:miter lim="400000"/>
          </a:ln>
        </p:spPr>
      </p:pic>
      <p:pic>
        <p:nvPicPr>
          <p:cNvPr id="225" name="pasted-image.tiff" descr="pasted-image.tiff"/>
          <p:cNvPicPr>
            <a:picLocks noChangeAspect="1"/>
          </p:cNvPicPr>
          <p:nvPr/>
        </p:nvPicPr>
        <p:blipFill>
          <a:blip r:embed="rId3">
            <a:extLst/>
          </a:blip>
          <a:stretch>
            <a:fillRect/>
          </a:stretch>
        </p:blipFill>
        <p:spPr>
          <a:xfrm>
            <a:off x="2430051" y="6397438"/>
            <a:ext cx="1090437" cy="1090438"/>
          </a:xfrm>
          <a:prstGeom prst="rect">
            <a:avLst/>
          </a:prstGeom>
          <a:ln w="12700">
            <a:miter lim="400000"/>
          </a:ln>
        </p:spPr>
      </p:pic>
      <p:pic>
        <p:nvPicPr>
          <p:cNvPr id="226" name="pasted-image.tiff" descr="pasted-image.tiff"/>
          <p:cNvPicPr>
            <a:picLocks noChangeAspect="1"/>
          </p:cNvPicPr>
          <p:nvPr/>
        </p:nvPicPr>
        <p:blipFill>
          <a:blip r:embed="rId4">
            <a:extLst/>
          </a:blip>
          <a:stretch>
            <a:fillRect/>
          </a:stretch>
        </p:blipFill>
        <p:spPr>
          <a:xfrm>
            <a:off x="13487910" y="8944464"/>
            <a:ext cx="1221753" cy="1221753"/>
          </a:xfrm>
          <a:prstGeom prst="rect">
            <a:avLst/>
          </a:prstGeom>
          <a:ln w="12700">
            <a:miter lim="400000"/>
          </a:ln>
        </p:spPr>
      </p:pic>
      <p:pic>
        <p:nvPicPr>
          <p:cNvPr id="227" name="pasted-image.tiff" descr="pasted-image.tiff"/>
          <p:cNvPicPr>
            <a:picLocks noChangeAspect="1"/>
          </p:cNvPicPr>
          <p:nvPr/>
        </p:nvPicPr>
        <p:blipFill>
          <a:blip r:embed="rId5">
            <a:extLst/>
          </a:blip>
          <a:stretch>
            <a:fillRect/>
          </a:stretch>
        </p:blipFill>
        <p:spPr>
          <a:xfrm>
            <a:off x="13458048" y="3703284"/>
            <a:ext cx="1221753" cy="1221753"/>
          </a:xfrm>
          <a:prstGeom prst="rect">
            <a:avLst/>
          </a:prstGeom>
          <a:ln w="12700">
            <a:miter lim="400000"/>
          </a:ln>
        </p:spPr>
      </p:pic>
      <p:sp>
        <p:nvSpPr>
          <p:cNvPr id="228" name="Star"/>
          <p:cNvSpPr/>
          <p:nvPr/>
        </p:nvSpPr>
        <p:spPr>
          <a:xfrm>
            <a:off x="2490032" y="90906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endParaRPr/>
          </a:p>
        </p:txBody>
      </p:sp>
      <p:pic>
        <p:nvPicPr>
          <p:cNvPr id="229" name="pasted-image.tiff" descr="pasted-image.tiff"/>
          <p:cNvPicPr>
            <a:picLocks noChangeAspect="1"/>
          </p:cNvPicPr>
          <p:nvPr/>
        </p:nvPicPr>
        <p:blipFill>
          <a:blip r:embed="rId6">
            <a:extLst/>
          </a:blip>
          <a:stretch>
            <a:fillRect/>
          </a:stretch>
        </p:blipFill>
        <p:spPr>
          <a:xfrm>
            <a:off x="13492984" y="6270093"/>
            <a:ext cx="1221753" cy="1221753"/>
          </a:xfrm>
          <a:prstGeom prst="rect">
            <a:avLst/>
          </a:prstGeom>
          <a:ln w="12700">
            <a:miter lim="400000"/>
          </a:ln>
        </p:spPr>
      </p:pic>
      <p:sp>
        <p:nvSpPr>
          <p:cNvPr id="230" name="Oval"/>
          <p:cNvSpPr/>
          <p:nvPr/>
        </p:nvSpPr>
        <p:spPr>
          <a:xfrm>
            <a:off x="2038236" y="112153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pic>
        <p:nvPicPr>
          <p:cNvPr id="231" name="pasted-image.tiff" descr="pasted-image.tiff"/>
          <p:cNvPicPr>
            <a:picLocks noChangeAspect="1"/>
          </p:cNvPicPr>
          <p:nvPr/>
        </p:nvPicPr>
        <p:blipFill>
          <a:blip r:embed="rId7">
            <a:extLst/>
          </a:blip>
          <a:stretch>
            <a:fillRect/>
          </a:stretch>
        </p:blipFill>
        <p:spPr>
          <a:xfrm>
            <a:off x="2365669" y="11673812"/>
            <a:ext cx="1219201" cy="930657"/>
          </a:xfrm>
          <a:prstGeom prst="rect">
            <a:avLst/>
          </a:prstGeom>
          <a:ln w="12700">
            <a:miter lim="400000"/>
          </a:ln>
        </p:spPr>
      </p:pic>
      <p:sp>
        <p:nvSpPr>
          <p:cNvPr id="232" name="Multiple Language"/>
          <p:cNvSpPr txBox="1"/>
          <p:nvPr/>
        </p:nvSpPr>
        <p:spPr>
          <a:xfrm>
            <a:off x="4402641" y="11558745"/>
            <a:ext cx="6838485" cy="1160791"/>
          </a:xfrm>
          <a:prstGeom prst="rect">
            <a:avLst/>
          </a:prstGeom>
          <a:ln w="12700">
            <a:miter lim="400000"/>
          </a:ln>
          <a:extLst>
            <a:ext uri="{C572A759-6A51-4108-AA02-DFA0A04FC94B}">
              <ma14:wrappingTextBoxFlag xmlns=""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Multiple Language</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TotalTime>
  <Words>981</Words>
  <Application>Microsoft Office PowerPoint</Application>
  <PresentationFormat>自訂</PresentationFormat>
  <Paragraphs>146</Paragraphs>
  <Slides>15</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Gill Sans</vt:lpstr>
      <vt:lpstr>Helvetica Neue</vt:lpstr>
      <vt:lpstr>Open Sans Light</vt:lpstr>
      <vt:lpstr>Arial</vt:lpstr>
      <vt:lpstr>Calibri</vt:lpstr>
      <vt:lpstr>Helvetica</vt:lpstr>
      <vt:lpstr>Default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cplalexandtang</cp:lastModifiedBy>
  <cp:revision>3</cp:revision>
  <dcterms:modified xsi:type="dcterms:W3CDTF">2017-08-06T01:12:06Z</dcterms:modified>
</cp:coreProperties>
</file>